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Montserra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44B1054-835B-42A0-853D-4D0CA8D92D75}">
  <a:tblStyle styleId="{A44B1054-835B-42A0-853D-4D0CA8D92D7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Montserrat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27342199b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27342199b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a510559e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a510559e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a510559ea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a510559ea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510559ea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510559ea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a510559ea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a510559ea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a510559ea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a510559ea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a510559ea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a510559ea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510559ea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a510559ea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7342199b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27342199b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1F1F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402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Food Desert or Oasis? </a:t>
            </a:r>
            <a:endParaRPr b="1">
              <a:solidFill>
                <a:srgbClr val="EB008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92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215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Our local built environment has an enormous impact upon the food we eat. </a:t>
            </a:r>
            <a:r>
              <a:rPr lang="en" sz="215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Let’s evaluate whether our local area is a f</a:t>
            </a:r>
            <a:r>
              <a:rPr lang="en" sz="215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ood desert or a food oasis. </a:t>
            </a:r>
            <a:endParaRPr sz="215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994301">
            <a:off x="6806286" y="-667202"/>
            <a:ext cx="2499487" cy="2499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0" l="-6712" r="0" t="0"/>
          <a:stretch/>
        </p:blipFill>
        <p:spPr>
          <a:xfrm>
            <a:off x="5966775" y="350475"/>
            <a:ext cx="2802925" cy="10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5">
            <a:alphaModFix/>
          </a:blip>
          <a:srcRect b="22838" l="8977" r="7972" t="18974"/>
          <a:stretch/>
        </p:blipFill>
        <p:spPr>
          <a:xfrm>
            <a:off x="1013250" y="4500592"/>
            <a:ext cx="2426800" cy="53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9731" y="4565993"/>
            <a:ext cx="844550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66777" y="4533300"/>
            <a:ext cx="1529336" cy="4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type="title"/>
          </p:nvPr>
        </p:nvSpPr>
        <p:spPr>
          <a:xfrm>
            <a:off x="610375" y="1399600"/>
            <a:ext cx="8221800" cy="338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260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A friend states ‘Our local area is more of a food desert than a food oasis.’</a:t>
            </a:r>
            <a:endParaRPr b="1" sz="2600">
              <a:solidFill>
                <a:srgbClr val="EB008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260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2600">
              <a:solidFill>
                <a:srgbClr val="EB008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26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Evaluate this statement. In your answer, you should include points that support and oppose this statement.</a:t>
            </a:r>
            <a:endParaRPr sz="26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22"/>
          <p:cNvSpPr txBox="1"/>
          <p:nvPr>
            <p:ph type="title"/>
          </p:nvPr>
        </p:nvSpPr>
        <p:spPr>
          <a:xfrm>
            <a:off x="311700" y="222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Individual answers: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Learning objective:</a:t>
            </a: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Evaluate whether our local area is a food desert or a food oasis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778275"/>
            <a:ext cx="8520600" cy="27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Learning outcomes: </a:t>
            </a:r>
            <a:endParaRPr b="1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Understand what a food outlet is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Sort food outlets into categories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Form an opinion, using evidence to support this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Take part in scientific debate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994301">
            <a:off x="6997786" y="3381948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Google Shape;72;p15"/>
          <p:cNvGraphicFramePr/>
          <p:nvPr/>
        </p:nvGraphicFramePr>
        <p:xfrm>
          <a:off x="952500" y="32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{A44B1054-835B-42A0-853D-4D0CA8D92D75}</a:tableStyleId>
              </a:tblPr>
              <a:tblGrid>
                <a:gridCol w="3619500"/>
                <a:gridCol w="3619500"/>
              </a:tblGrid>
              <a:tr h="843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3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6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do you think they look like?</a:t>
                      </a:r>
                      <a:r>
                        <a:rPr b="1" lang="en" sz="29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29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843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Write a sentence for each one - what would expect to find in each?</a:t>
                      </a:r>
                      <a:endParaRPr sz="22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73" name="Google Shape;73;p15"/>
          <p:cNvSpPr/>
          <p:nvPr/>
        </p:nvSpPr>
        <p:spPr>
          <a:xfrm>
            <a:off x="4668450" y="664050"/>
            <a:ext cx="4117500" cy="1518300"/>
          </a:xfrm>
          <a:prstGeom prst="flowChartConnector">
            <a:avLst/>
          </a:prstGeom>
          <a:solidFill>
            <a:srgbClr val="EB008B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Oasis</a:t>
            </a:r>
            <a:endParaRPr b="1" sz="32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359400" y="664050"/>
            <a:ext cx="4117500" cy="1518300"/>
          </a:xfrm>
          <a:prstGeom prst="flowChartConnector">
            <a:avLst/>
          </a:prstGeom>
          <a:solidFill>
            <a:srgbClr val="2FAFE3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Desert</a:t>
            </a:r>
            <a:endParaRPr b="1" sz="32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4097650"/>
            <a:ext cx="8520600" cy="7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70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Is our local area a food desert or a food oasis?</a:t>
            </a:r>
            <a:r>
              <a:rPr lang="en" sz="27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7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434825" y="390502"/>
            <a:ext cx="4774800" cy="1757700"/>
          </a:xfrm>
          <a:prstGeom prst="flowChartConnector">
            <a:avLst/>
          </a:prstGeom>
          <a:solidFill>
            <a:srgbClr val="2FAFE3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Desert</a:t>
            </a:r>
            <a:r>
              <a:rPr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 - an area where people have limited access to affordable, nutritious or fresh food</a:t>
            </a:r>
            <a:endParaRPr sz="18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4057500" y="1980175"/>
            <a:ext cx="4774800" cy="1757700"/>
          </a:xfrm>
          <a:prstGeom prst="flowChartConnector">
            <a:avLst/>
          </a:prstGeom>
          <a:solidFill>
            <a:srgbClr val="EB008B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Oasis</a:t>
            </a:r>
            <a:r>
              <a:rPr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 - and area with good access to affordable and nutritious food, particularly fresh fruit and veg.</a:t>
            </a:r>
            <a:endParaRPr sz="18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Our local food outlets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[Space to create a list of local food outlets] 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100286">
            <a:off x="6915711" y="-612477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Ways to categorise outlets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[Space to write pairs of categories to sort outlets into]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E.g. Fresh food | Non-perishable or long-life food</a:t>
            </a:r>
            <a:endParaRPr i="1" sz="27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100286">
            <a:off x="6915711" y="-612477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222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Sort the outlets using Venn diagrams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9"/>
          <p:cNvSpPr/>
          <p:nvPr/>
        </p:nvSpPr>
        <p:spPr>
          <a:xfrm>
            <a:off x="1803075" y="1538250"/>
            <a:ext cx="3705900" cy="3188700"/>
          </a:xfrm>
          <a:prstGeom prst="ellipse">
            <a:avLst/>
          </a:prstGeom>
          <a:noFill/>
          <a:ln cap="flat" cmpd="sng" w="28575">
            <a:solidFill>
              <a:srgbClr val="40005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3635019" y="1538250"/>
            <a:ext cx="3705900" cy="3188700"/>
          </a:xfrm>
          <a:prstGeom prst="ellipse">
            <a:avLst/>
          </a:prstGeom>
          <a:noFill/>
          <a:ln cap="flat" cmpd="sng" w="28575">
            <a:solidFill>
              <a:srgbClr val="40005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2442600" y="1017725"/>
            <a:ext cx="2129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Well balanced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863450" y="1017725"/>
            <a:ext cx="2129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Unbalanced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1292025" y="1759025"/>
            <a:ext cx="6840900" cy="13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353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Is our local area a Food Desert or a Food Oasis?</a:t>
            </a:r>
            <a:endParaRPr sz="3620"/>
          </a:p>
        </p:txBody>
      </p:sp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222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Class debate: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1292025" y="1759025"/>
            <a:ext cx="6840900" cy="18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353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3620"/>
          </a:p>
        </p:txBody>
      </p:sp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222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Class conclusion: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501950" y="1021300"/>
            <a:ext cx="8068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https://survey.alchemer.eu/s3/90794771/Food-Choice-DK-Lesson-Area-ranking</a:t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994301">
            <a:off x="6997761" y="3278185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