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Montserrat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56DA577-6772-44CE-A8AF-FC825AC219BC}">
  <a:tblStyle styleId="{456DA577-6772-44CE-A8AF-FC825AC219B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Montserrat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Montserrat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275b39696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275b39696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a510559ea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a510559ea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a510559ea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a510559ea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a510559ea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a510559ea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a510559ea2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a510559ea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a510559ea2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a510559ea2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a510559ea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a510559ea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a510559ea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a510559ea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a510559ea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a510559ea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1F1F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5901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Food Desert or Oasis? </a:t>
            </a:r>
            <a:endParaRPr b="1">
              <a:solidFill>
                <a:srgbClr val="EB008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215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Our local built environment has an enormous impact upon the food we eat. </a:t>
            </a:r>
            <a:r>
              <a:rPr lang="en" sz="215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Let’s evaluate whether our local area is a </a:t>
            </a:r>
            <a:r>
              <a:rPr lang="en" sz="215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Food Desert or a Food Oasis. </a:t>
            </a:r>
            <a:endParaRPr sz="215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8994301">
            <a:off x="6806286" y="-667202"/>
            <a:ext cx="2499487" cy="2499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63450" y="420350"/>
            <a:ext cx="2619000" cy="109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5">
            <a:alphaModFix/>
          </a:blip>
          <a:srcRect b="22838" l="8977" r="7972" t="18974"/>
          <a:stretch/>
        </p:blipFill>
        <p:spPr>
          <a:xfrm>
            <a:off x="1013250" y="4500592"/>
            <a:ext cx="2426800" cy="53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9731" y="4565993"/>
            <a:ext cx="844550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966777" y="4533300"/>
            <a:ext cx="1529336" cy="46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1292025" y="1759025"/>
            <a:ext cx="6840900" cy="186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n" sz="3530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endParaRPr sz="3620"/>
          </a:p>
        </p:txBody>
      </p:sp>
      <p:sp>
        <p:nvSpPr>
          <p:cNvPr id="122" name="Google Shape;122;p22"/>
          <p:cNvSpPr txBox="1"/>
          <p:nvPr>
            <p:ph type="title"/>
          </p:nvPr>
        </p:nvSpPr>
        <p:spPr>
          <a:xfrm>
            <a:off x="311700" y="222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Class conclusion:</a:t>
            </a:r>
            <a:endParaRPr b="1" sz="292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p22"/>
          <p:cNvSpPr txBox="1"/>
          <p:nvPr/>
        </p:nvSpPr>
        <p:spPr>
          <a:xfrm>
            <a:off x="549325" y="1128575"/>
            <a:ext cx="8150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Montserrat"/>
                <a:ea typeface="Montserrat"/>
                <a:cs typeface="Montserrat"/>
                <a:sym typeface="Montserrat"/>
              </a:rPr>
              <a:t>https://survey.alchemer.eu/s3/90794771/Food-Choice-DK-Lesson-Area-ranking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24" name="Google Shape;12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8994301">
            <a:off x="6997761" y="3278185"/>
            <a:ext cx="2499487" cy="2499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Learning objective:</a:t>
            </a:r>
            <a:r>
              <a:rPr lang="en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Evaluate whether our local area is a Food Desert or a Food Oasis</a:t>
            </a:r>
            <a:endParaRPr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778275"/>
            <a:ext cx="8520600" cy="279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Learning outcomes: </a:t>
            </a:r>
            <a:endParaRPr b="1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400054"/>
              </a:buClr>
              <a:buSzPts val="1800"/>
              <a:buFont typeface="Montserrat"/>
              <a:buAutoNum type="arabicPeriod"/>
            </a:pPr>
            <a:r>
              <a:rPr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Understand what a food outlet is</a:t>
            </a:r>
            <a:endParaRPr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00054"/>
              </a:buClr>
              <a:buSzPts val="1800"/>
              <a:buFont typeface="Montserrat"/>
              <a:buAutoNum type="arabicPeriod"/>
            </a:pPr>
            <a:r>
              <a:rPr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Sort food outlets into categories</a:t>
            </a:r>
            <a:endParaRPr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00054"/>
              </a:buClr>
              <a:buSzPts val="1800"/>
              <a:buFont typeface="Montserrat"/>
              <a:buAutoNum type="arabicPeriod"/>
            </a:pPr>
            <a:r>
              <a:rPr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Form an opinion, using evidence to support this</a:t>
            </a:r>
            <a:endParaRPr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00054"/>
              </a:buClr>
              <a:buSzPts val="1800"/>
              <a:buFont typeface="Montserrat"/>
              <a:buAutoNum type="arabicPeriod"/>
            </a:pPr>
            <a:r>
              <a:rPr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Take part in scientific debate</a:t>
            </a:r>
            <a:endParaRPr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8994301">
            <a:off x="6997786" y="3381948"/>
            <a:ext cx="2499487" cy="2499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Google Shape;72;p15"/>
          <p:cNvGraphicFramePr/>
          <p:nvPr/>
        </p:nvGraphicFramePr>
        <p:xfrm>
          <a:off x="952500" y="323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{456DA577-6772-44CE-A8AF-FC825AC219BC}</a:tableStyleId>
              </a:tblPr>
              <a:tblGrid>
                <a:gridCol w="3619500"/>
                <a:gridCol w="3619500"/>
              </a:tblGrid>
              <a:tr h="843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7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7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7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39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600">
                          <a:solidFill>
                            <a:srgbClr val="40005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What do you think they look like?</a:t>
                      </a:r>
                      <a:r>
                        <a:rPr b="1" lang="en" sz="2900">
                          <a:solidFill>
                            <a:srgbClr val="40005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sz="29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8439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40005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Draw a picture or write a sentence for each one. </a:t>
                      </a:r>
                      <a:endParaRPr sz="22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73" name="Google Shape;73;p15"/>
          <p:cNvSpPr/>
          <p:nvPr/>
        </p:nvSpPr>
        <p:spPr>
          <a:xfrm>
            <a:off x="359400" y="664050"/>
            <a:ext cx="4117500" cy="1518300"/>
          </a:xfrm>
          <a:prstGeom prst="flowChartConnector">
            <a:avLst/>
          </a:prstGeom>
          <a:solidFill>
            <a:srgbClr val="2FAFE3">
              <a:alpha val="675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Food Desert</a:t>
            </a:r>
            <a:endParaRPr b="1" sz="32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4" name="Google Shape;74;p15"/>
          <p:cNvSpPr/>
          <p:nvPr/>
        </p:nvSpPr>
        <p:spPr>
          <a:xfrm>
            <a:off x="4668450" y="664050"/>
            <a:ext cx="4117500" cy="1518300"/>
          </a:xfrm>
          <a:prstGeom prst="flowChartConnector">
            <a:avLst/>
          </a:prstGeom>
          <a:solidFill>
            <a:srgbClr val="EB008B">
              <a:alpha val="675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Food Oasis</a:t>
            </a:r>
            <a:endParaRPr b="1" sz="32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3714625"/>
            <a:ext cx="8520600" cy="1073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700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Is our local area a Food Desert or a Food Oasis?</a:t>
            </a:r>
            <a:r>
              <a:rPr lang="en" sz="27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27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311700" y="322102"/>
            <a:ext cx="4774800" cy="1757700"/>
          </a:xfrm>
          <a:prstGeom prst="flowChartConnector">
            <a:avLst/>
          </a:prstGeom>
          <a:solidFill>
            <a:srgbClr val="2FAFE3">
              <a:alpha val="675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Food Desert</a:t>
            </a:r>
            <a:r>
              <a:rPr lang="en" sz="18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 - an area where people have limited access to affordable, nutritious or fresh food</a:t>
            </a:r>
            <a:endParaRPr sz="18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1" name="Google Shape;81;p16"/>
          <p:cNvSpPr/>
          <p:nvPr/>
        </p:nvSpPr>
        <p:spPr>
          <a:xfrm>
            <a:off x="4216000" y="1692900"/>
            <a:ext cx="4774800" cy="1757700"/>
          </a:xfrm>
          <a:prstGeom prst="flowChartConnector">
            <a:avLst/>
          </a:prstGeom>
          <a:solidFill>
            <a:srgbClr val="EB008B">
              <a:alpha val="675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Food Oasis</a:t>
            </a:r>
            <a:r>
              <a:rPr lang="en" sz="18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 - and area with good access to affordable and nutritious food, particularly fresh fruit and veg.</a:t>
            </a:r>
            <a:endParaRPr sz="18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Our local food outlets</a:t>
            </a:r>
            <a:endParaRPr b="1" sz="292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[Space to create a list of local food outlets] </a:t>
            </a:r>
            <a:endParaRPr sz="20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100286">
            <a:off x="6915711" y="-612477"/>
            <a:ext cx="2499487" cy="2499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Ways to categorise outlets</a:t>
            </a:r>
            <a:endParaRPr b="1" sz="292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[Space to write pairs of categories to sort outlets into]</a:t>
            </a:r>
            <a:endParaRPr sz="20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E.g. Fresh food | Non-perishable</a:t>
            </a:r>
            <a:endParaRPr i="1" sz="27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100286">
            <a:off x="6915711" y="-612477"/>
            <a:ext cx="2499487" cy="2499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222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92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Sort the outlets</a:t>
            </a:r>
            <a:endParaRPr b="1" sz="292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9"/>
          <p:cNvSpPr/>
          <p:nvPr/>
        </p:nvSpPr>
        <p:spPr>
          <a:xfrm>
            <a:off x="1803075" y="1538250"/>
            <a:ext cx="3705900" cy="3188700"/>
          </a:xfrm>
          <a:prstGeom prst="ellipse">
            <a:avLst/>
          </a:prstGeom>
          <a:noFill/>
          <a:ln cap="flat" cmpd="sng" w="28575">
            <a:solidFill>
              <a:srgbClr val="40005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3635019" y="1538250"/>
            <a:ext cx="3705900" cy="3188700"/>
          </a:xfrm>
          <a:prstGeom prst="ellipse">
            <a:avLst/>
          </a:prstGeom>
          <a:noFill/>
          <a:ln cap="flat" cmpd="sng" w="28575">
            <a:solidFill>
              <a:srgbClr val="40005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2442600" y="1017725"/>
            <a:ext cx="2129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Well balanced</a:t>
            </a:r>
            <a:endParaRPr sz="20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4863450" y="1017725"/>
            <a:ext cx="2129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0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Unbalanced</a:t>
            </a:r>
            <a:endParaRPr sz="20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type="title"/>
          </p:nvPr>
        </p:nvSpPr>
        <p:spPr>
          <a:xfrm>
            <a:off x="1292025" y="1759025"/>
            <a:ext cx="6840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n" sz="3530">
                <a:solidFill>
                  <a:srgbClr val="EB008B"/>
                </a:solidFill>
                <a:latin typeface="Montserrat"/>
                <a:ea typeface="Montserrat"/>
                <a:cs typeface="Montserrat"/>
                <a:sym typeface="Montserrat"/>
              </a:rPr>
              <a:t>Is our local area a Food Desert or a Food Oasis?</a:t>
            </a:r>
            <a:endParaRPr sz="362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" name="Google Shape;114;p21"/>
          <p:cNvGraphicFramePr/>
          <p:nvPr/>
        </p:nvGraphicFramePr>
        <p:xfrm>
          <a:off x="952500" y="323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{456DA577-6772-44CE-A8AF-FC825AC219BC}</a:tableStyleId>
              </a:tblPr>
              <a:tblGrid>
                <a:gridCol w="3619500"/>
                <a:gridCol w="3619500"/>
              </a:tblGrid>
              <a:tr h="843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7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7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7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37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439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26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600">
                          <a:solidFill>
                            <a:srgbClr val="40005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What do you think they look like?</a:t>
                      </a:r>
                      <a:r>
                        <a:rPr b="1" lang="en" sz="2900">
                          <a:solidFill>
                            <a:srgbClr val="40005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sz="29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8439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40005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Draw a picture or write a sentence for each one. </a:t>
                      </a:r>
                      <a:endParaRPr sz="22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8439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40005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How has this changed since the beginning of the lesson? </a:t>
                      </a:r>
                      <a:endParaRPr sz="2200">
                        <a:solidFill>
                          <a:srgbClr val="40005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115" name="Google Shape;115;p21"/>
          <p:cNvSpPr/>
          <p:nvPr/>
        </p:nvSpPr>
        <p:spPr>
          <a:xfrm>
            <a:off x="373075" y="486225"/>
            <a:ext cx="4117500" cy="1518300"/>
          </a:xfrm>
          <a:prstGeom prst="flowChartConnector">
            <a:avLst/>
          </a:prstGeom>
          <a:solidFill>
            <a:srgbClr val="2FAFE3">
              <a:alpha val="675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Food Desert</a:t>
            </a:r>
            <a:endParaRPr b="1" sz="32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6" name="Google Shape;116;p21"/>
          <p:cNvSpPr/>
          <p:nvPr/>
        </p:nvSpPr>
        <p:spPr>
          <a:xfrm>
            <a:off x="4682125" y="486225"/>
            <a:ext cx="4117500" cy="1518300"/>
          </a:xfrm>
          <a:prstGeom prst="flowChartConnector">
            <a:avLst/>
          </a:prstGeom>
          <a:solidFill>
            <a:srgbClr val="EB008B">
              <a:alpha val="675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400054"/>
                </a:solidFill>
                <a:latin typeface="Montserrat"/>
                <a:ea typeface="Montserrat"/>
                <a:cs typeface="Montserrat"/>
                <a:sym typeface="Montserrat"/>
              </a:rPr>
              <a:t>Food Oasis</a:t>
            </a:r>
            <a:endParaRPr b="1" sz="3200">
              <a:solidFill>
                <a:srgbClr val="40005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